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62" r:id="rId3"/>
    <p:sldId id="269" r:id="rId4"/>
    <p:sldId id="258" r:id="rId5"/>
    <p:sldId id="259" r:id="rId6"/>
    <p:sldId id="272" r:id="rId7"/>
    <p:sldId id="260" r:id="rId8"/>
    <p:sldId id="273" r:id="rId9"/>
    <p:sldId id="264" r:id="rId10"/>
    <p:sldId id="265" r:id="rId11"/>
    <p:sldId id="266" r:id="rId12"/>
    <p:sldId id="267" r:id="rId13"/>
    <p:sldId id="268" r:id="rId14"/>
    <p:sldId id="274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51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3A229-4CCA-4E27-89C7-34D971657EB6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3D751-B751-412C-8EB9-8D78FEC3C9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71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order:</a:t>
            </a:r>
            <a:r>
              <a:rPr lang="en-US" baseline="0" dirty="0" smtClean="0"/>
              <a:t> wind, earth, crash.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D3D751-B751-412C-8EB9-8D78FEC3C9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841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5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20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48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1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750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45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91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02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98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06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51181-3545-470E-9F61-6A6C86FFE2AD}" type="datetimeFigureOut">
              <a:rPr lang="en-US" smtClean="0"/>
              <a:t>10/20/2011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2EDD1-1777-4017-9FDD-1BF30686D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1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Verification games:</a:t>
            </a:r>
            <a:br>
              <a:rPr lang="en-US" dirty="0" smtClean="0"/>
            </a:br>
            <a:r>
              <a:rPr lang="en-US" dirty="0" smtClean="0"/>
              <a:t>Crowd-sourced software verification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" y="3886200"/>
            <a:ext cx="8839199" cy="29718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Michael Ernst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University of Washington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Joint work with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Seth Cooper, Werner </a:t>
            </a:r>
            <a:r>
              <a:rPr lang="en-US" dirty="0" err="1" smtClean="0">
                <a:solidFill>
                  <a:schemeClr val="tx1"/>
                </a:solidFill>
              </a:rPr>
              <a:t>Dietl</a:t>
            </a:r>
            <a:r>
              <a:rPr lang="en-US" dirty="0" smtClean="0">
                <a:solidFill>
                  <a:schemeClr val="tx1"/>
                </a:solidFill>
              </a:rPr>
              <a:t>, Stephanie </a:t>
            </a:r>
            <a:r>
              <a:rPr lang="en-US" dirty="0" err="1" smtClean="0">
                <a:solidFill>
                  <a:schemeClr val="tx1"/>
                </a:solidFill>
              </a:rPr>
              <a:t>Dietzel</a:t>
            </a:r>
            <a:r>
              <a:rPr lang="en-US" dirty="0" smtClean="0">
                <a:solidFill>
                  <a:schemeClr val="tx1"/>
                </a:solidFill>
              </a:rPr>
              <a:t>, Nat Mote, Tim </a:t>
            </a:r>
            <a:r>
              <a:rPr lang="en-US" dirty="0" err="1" smtClean="0">
                <a:solidFill>
                  <a:schemeClr val="tx1"/>
                </a:solidFill>
              </a:rPr>
              <a:t>Pavlik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Zoran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Popović</a:t>
            </a:r>
            <a:r>
              <a:rPr lang="en-US" dirty="0" smtClean="0">
                <a:solidFill>
                  <a:schemeClr val="tx1"/>
                </a:solidFill>
              </a:rPr>
              <a:t>, Jeanette Wing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10" y="186652"/>
            <a:ext cx="2299389" cy="17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81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encrypted, wide: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encrypted, large: </a:t>
            </a:r>
            <a:r>
              <a:rPr lang="en-US" dirty="0" err="1" smtClean="0"/>
              <a:t>cleartext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Pinch point ↔ network communication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</a:t>
            </a:r>
            <a:r>
              <a:rPr lang="en-US" dirty="0" err="1" smtClean="0"/>
              <a:t>cleartext</a:t>
            </a:r>
            <a:r>
              <a:rPr lang="en-US" dirty="0" smtClean="0"/>
              <a:t> from user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555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</a:t>
            </a:r>
            <a:r>
              <a:rPr lang="en-US" sz="2400" dirty="0" err="1" smtClean="0">
                <a:solidFill>
                  <a:srgbClr val="FF0000"/>
                </a:solidFill>
              </a:rPr>
              <a:t>cleartext</a:t>
            </a:r>
            <a:r>
              <a:rPr lang="en-US" sz="2400" dirty="0" smtClean="0">
                <a:solidFill>
                  <a:srgbClr val="FF0000"/>
                </a:solidFill>
              </a:rPr>
              <a:t> is sent over the network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  null pointer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narrow: non-null, wide: maybe null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small: non-null, large: null</a:t>
            </a:r>
          </a:p>
          <a:p>
            <a:pPr marL="0" indent="0">
              <a:buNone/>
            </a:pPr>
            <a:r>
              <a:rPr lang="en-US" dirty="0" smtClean="0"/>
              <a:t>Pinch point ↔ dereference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literal 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null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066800"/>
            <a:ext cx="4016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Goal:  no dereference of </a:t>
            </a:r>
            <a:r>
              <a:rPr lang="en-US" sz="2000" b="1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null</a:t>
            </a:r>
            <a:endParaRPr lang="en-US" sz="2400" b="1" dirty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SQL injection</a:t>
            </a:r>
          </a:p>
          <a:p>
            <a:r>
              <a:rPr lang="en-US" dirty="0" smtClean="0"/>
              <a:t>unintended side effects</a:t>
            </a:r>
          </a:p>
          <a:p>
            <a:r>
              <a:rPr lang="en-US" dirty="0" smtClean="0"/>
              <a:t>format string and </a:t>
            </a:r>
            <a:r>
              <a:rPr lang="en-US" dirty="0" err="1" smtClean="0"/>
              <a:t>regexp</a:t>
            </a:r>
            <a:r>
              <a:rPr lang="en-US" dirty="0" smtClean="0"/>
              <a:t> validation</a:t>
            </a:r>
          </a:p>
          <a:p>
            <a:r>
              <a:rPr lang="en-US" dirty="0" smtClean="0"/>
              <a:t>incorrect equality checks</a:t>
            </a:r>
          </a:p>
          <a:p>
            <a:r>
              <a:rPr lang="en-US" dirty="0" smtClean="0"/>
              <a:t>race conditions and deadlocks</a:t>
            </a:r>
          </a:p>
          <a:p>
            <a:r>
              <a:rPr lang="en-US" dirty="0" smtClean="0"/>
              <a:t>units of measurement</a:t>
            </a:r>
          </a:p>
          <a:p>
            <a:r>
              <a:rPr lang="en-US" dirty="0" smtClean="0"/>
              <a:t>aliasing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86800" cy="548640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Can we build the system?</a:t>
            </a:r>
          </a:p>
          <a:p>
            <a:pPr marL="400050" lvl="1" indent="0">
              <a:buNone/>
            </a:pPr>
            <a:r>
              <a:rPr lang="en-US" dirty="0" smtClean="0"/>
              <a:t>End-to-end:  game ↔ program verification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Will the game be fun?</a:t>
            </a:r>
          </a:p>
          <a:p>
            <a:pPr marL="400050" lvl="1" indent="0">
              <a:buNone/>
            </a:pPr>
            <a:r>
              <a:rPr lang="en-US" dirty="0" smtClean="0"/>
              <a:t>Better than waiting for the bus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 people outperform verification algorithms?</a:t>
            </a:r>
          </a:p>
          <a:p>
            <a:pPr marL="400050" lvl="1" indent="0">
              <a:buNone/>
            </a:pPr>
            <a:r>
              <a:rPr lang="en-US" dirty="0" smtClean="0"/>
              <a:t>Inference is </a:t>
            </a:r>
            <a:r>
              <a:rPr lang="en-US" dirty="0" err="1" smtClean="0"/>
              <a:t>undecidable</a:t>
            </a:r>
            <a:r>
              <a:rPr lang="en-US" dirty="0" smtClean="0"/>
              <a:t> (human experts </a:t>
            </a:r>
            <a:r>
              <a:rPr lang="en-US" dirty="0" smtClean="0">
                <a:latin typeface="Arial Unicode MS"/>
                <a:ea typeface="Arial Unicode MS"/>
                <a:cs typeface="Arial Unicode MS"/>
              </a:rPr>
              <a:t>≫</a:t>
            </a:r>
            <a:r>
              <a:rPr lang="en-US" dirty="0" smtClean="0"/>
              <a:t> algorithms)</a:t>
            </a:r>
          </a:p>
          <a:p>
            <a:pPr marL="400050" lvl="1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Hypothesis</a:t>
            </a:r>
            <a:r>
              <a:rPr lang="en-US" dirty="0" smtClean="0"/>
              <a:t>:  </a:t>
            </a:r>
            <a:r>
              <a:rPr lang="en-US" dirty="0" smtClean="0">
                <a:solidFill>
                  <a:srgbClr val="FF0000"/>
                </a:solidFill>
              </a:rPr>
              <a:t>no</a:t>
            </a:r>
            <a:r>
              <a:rPr lang="en-US" dirty="0" smtClean="0"/>
              <a:t> for correct, verifiable programs,</a:t>
            </a:r>
          </a:p>
          <a:p>
            <a:pPr marL="40005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</a:t>
            </a:r>
            <a:r>
              <a:rPr lang="en-US" dirty="0" smtClean="0">
                <a:solidFill>
                  <a:srgbClr val="FF0000"/>
                </a:solidFill>
              </a:rPr>
              <a:t>yes</a:t>
            </a:r>
            <a:r>
              <a:rPr lang="en-US" dirty="0" smtClean="0"/>
              <a:t> for incorrect or unverifiable programs</a:t>
            </a:r>
          </a:p>
          <a:p>
            <a:pPr marL="400050" lvl="1" indent="0">
              <a:buNone/>
            </a:pPr>
            <a:r>
              <a:rPr lang="en-US" dirty="0" smtClean="0"/>
              <a:t>Game players only have to </a:t>
            </a:r>
            <a:r>
              <a:rPr lang="en-US" dirty="0" smtClean="0">
                <a:solidFill>
                  <a:srgbClr val="FF0000"/>
                </a:solidFill>
              </a:rPr>
              <a:t>reduce</a:t>
            </a:r>
            <a:r>
              <a:rPr lang="en-US" dirty="0" smtClean="0"/>
              <a:t> overall verification cost, not fully verify the </a:t>
            </a:r>
            <a:r>
              <a:rPr lang="en-US" dirty="0" smtClean="0"/>
              <a:t>program</a:t>
            </a:r>
          </a:p>
          <a:p>
            <a:pPr marL="400050" lvl="1" indent="0">
              <a:buNone/>
            </a:pPr>
            <a:r>
              <a:rPr lang="en-US" dirty="0" smtClean="0"/>
              <a:t>Also see </a:t>
            </a:r>
            <a:r>
              <a:rPr lang="en-US" dirty="0" err="1" smtClean="0"/>
              <a:t>FoldIt</a:t>
            </a:r>
            <a:r>
              <a:rPr lang="en-US" dirty="0" smtClean="0"/>
              <a:t> (protein folding)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00659" y="1524000"/>
            <a:ext cx="8525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Yes!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79202" y="2539425"/>
            <a:ext cx="133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Maybe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83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1037"/>
            <a:ext cx="8305800" cy="4525963"/>
          </a:xfrm>
        </p:spPr>
        <p:txBody>
          <a:bodyPr/>
          <a:lstStyle/>
          <a:p>
            <a:r>
              <a:rPr lang="en-US" dirty="0" err="1" smtClean="0"/>
              <a:t>Gamification</a:t>
            </a:r>
            <a:r>
              <a:rPr lang="en-US" dirty="0" smtClean="0"/>
              <a:t> of program verification</a:t>
            </a:r>
          </a:p>
          <a:p>
            <a:r>
              <a:rPr lang="en-US" dirty="0" smtClean="0"/>
              <a:t>Game corresponds to correctness condition</a:t>
            </a:r>
          </a:p>
          <a:p>
            <a:r>
              <a:rPr lang="en-US" dirty="0" smtClean="0"/>
              <a:t>Game utilizes physical intuition</a:t>
            </a:r>
          </a:p>
          <a:p>
            <a:r>
              <a:rPr lang="en-US" dirty="0" smtClean="0"/>
              <a:t>Game is playable by anyone</a:t>
            </a:r>
          </a:p>
          <a:p>
            <a:r>
              <a:rPr lang="en-US" dirty="0" smtClean="0"/>
              <a:t>Game allows application of human insight</a:t>
            </a:r>
          </a:p>
          <a:p>
            <a:r>
              <a:rPr lang="en-US" dirty="0" smtClean="0"/>
              <a:t>Goal:  cheaper verification </a:t>
            </a:r>
            <a:r>
              <a:rPr lang="en-US" dirty="0" smtClean="0">
                <a:sym typeface="Symbol"/>
              </a:rPr>
              <a:t> </a:t>
            </a:r>
            <a:r>
              <a:rPr lang="en-US" dirty="0" smtClean="0"/>
              <a:t>more verification</a:t>
            </a:r>
            <a:endParaRPr lang="en-US" dirty="0"/>
          </a:p>
        </p:txBody>
      </p:sp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10" y="186652"/>
            <a:ext cx="2299389" cy="1718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5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Angry Birds</a:t>
            </a:r>
            <a:endParaRPr lang="en-US" dirty="0"/>
          </a:p>
        </p:txBody>
      </p:sp>
      <p:pic>
        <p:nvPicPr>
          <p:cNvPr id="4" name="angrybird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66800"/>
            <a:ext cx="9067907" cy="5440363"/>
          </a:xfrm>
        </p:spPr>
      </p:pic>
    </p:spTree>
    <p:extLst>
      <p:ext uri="{BB962C8B-B14F-4D97-AF65-F5344CB8AC3E}">
        <p14:creationId xmlns:p14="http://schemas.microsoft.com/office/powerpoint/2010/main" val="3146382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dirty="0" smtClean="0"/>
              <a:t>Software verification</a:t>
            </a:r>
            <a:endParaRPr lang="en-US" dirty="0"/>
          </a:p>
        </p:txBody>
      </p:sp>
      <p:pic>
        <p:nvPicPr>
          <p:cNvPr id="10" name="verification-mute2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163" y="1600200"/>
            <a:ext cx="6034087" cy="4525963"/>
          </a:xfrm>
        </p:spPr>
      </p:pic>
    </p:spTree>
    <p:extLst>
      <p:ext uri="{BB962C8B-B14F-4D97-AF65-F5344CB8AC3E}">
        <p14:creationId xmlns:p14="http://schemas.microsoft.com/office/powerpoint/2010/main" val="148869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is more fun?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Play games</a:t>
            </a:r>
          </a:p>
          <a:p>
            <a:r>
              <a:rPr lang="en-US" dirty="0" smtClean="0"/>
              <a:t>Prove your program correct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504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Crowd-sourced software 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602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Goal:  Verify </a:t>
            </a:r>
            <a:r>
              <a:rPr lang="en-US" dirty="0"/>
              <a:t>software while you wait for the </a:t>
            </a:r>
            <a:r>
              <a:rPr lang="en-US" dirty="0" smtClean="0"/>
              <a:t>bus</a:t>
            </a:r>
          </a:p>
          <a:p>
            <a:r>
              <a:rPr lang="en-US" dirty="0" smtClean="0"/>
              <a:t>Make software verification </a:t>
            </a:r>
            <a:r>
              <a:rPr lang="en-US" b="1" dirty="0" smtClean="0">
                <a:solidFill>
                  <a:srgbClr val="FF0000"/>
                </a:solidFill>
              </a:rPr>
              <a:t>easy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FF0000"/>
                </a:solidFill>
              </a:rPr>
              <a:t>fun</a:t>
            </a:r>
          </a:p>
          <a:p>
            <a:r>
              <a:rPr lang="en-US" dirty="0" smtClean="0"/>
              <a:t>Make the game </a:t>
            </a:r>
            <a:r>
              <a:rPr lang="en-US" b="1" dirty="0" smtClean="0">
                <a:solidFill>
                  <a:srgbClr val="FF0000"/>
                </a:solidFill>
              </a:rPr>
              <a:t>accessible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to everyone</a:t>
            </a:r>
          </a:p>
          <a:p>
            <a:r>
              <a:rPr lang="en-US" dirty="0" smtClean="0"/>
              <a:t>Harness the power of the </a:t>
            </a:r>
            <a:r>
              <a:rPr lang="en-US" b="1" dirty="0" smtClean="0">
                <a:solidFill>
                  <a:srgbClr val="FF0000"/>
                </a:solidFill>
              </a:rPr>
              <a:t>crowd</a:t>
            </a:r>
          </a:p>
        </p:txBody>
      </p:sp>
      <p:sp>
        <p:nvSpPr>
          <p:cNvPr id="4" name="AutoShape 5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7" descr="data:image/jpg;base64,/9j/4AAQSkZJRgABAQAAAQABAAD/2wCEAAkGBhQSERUUExQVFRUWGRcXGBcYGBUVFxoZFxsXGBcYFBoYHCYfGBwkGhcVHy8gIycpLCwsGB4xNTAqNSYrLCkBCQoKDgwOGg8PGi0kHyQqLCwsLCwsLCksLCwwKS8sLCwpLCwpLCwsLCwsKSwpLCwsLCwsLCwsLCksLCwsLCwsKf/AABEIALcBEwMBIgACEQEDEQH/xAAcAAACAgMBAQAAAAAAAAAAAAAFBgQHAAIDAQj/xABHEAABAgMEBgcFBQYFAwUAAAABAhEAAyEEBRIxBkFRYXGREyIygaGxwQcjctHwFEJSYuEkM4KSorJjc8LS8RU0QyVkg5Pi/8QAGwEAAgMBAQEAAAAAAAAAAAAAAwQBAgUGAAf/xAA0EQACAQIDBQYFBAMBAQAAAAAAAQIDEQQhMQUSQVGxImFxgcHwEyMyodFicpHhJDPxQhT/2gAMAwEAAhEDEQA/AEzC1qP+YRzJ+cQ1porgRBe22drWotTpAfI+sQlIAWoH8/rC7Vmd3Bp0b/pv9iTo4ogrZOIsKd8GelU9ZZHCBOjkxKZhJLDCXPBUOybKlQBSsF4NGmpHMbUqOFfTVIi6OzCTNSEns1fvjjNmVoGEMFwycM0g60tyiPaLCgliMnEWdHgZsMRm2LtotHVAoHjmmVE697jCkDCWLwOm3CpMsGXMJIzBikqUloGVaL4kg2QgPTmIAabXYqXOSlWfRy1DcFhSm8nhq0U0dmT56OkqkEKUNoByPGPParZR9uXkCZco92FQHkRHoR3c2UnU3nZFSIs9V7v1McVyqndTlDCq7CxYOaPwiJaLCoA9XMxfeTK2kgKI2lor3xMTZq8PON5Fnrk0TdHrm1ktSpE2XNRRUtfSJ4oKVDLazR9ZomBQChkQCOBAI84+TJgJej0PlQR9T3Hh+zSMC8aOilYV/iGBICu8Vi8QFQnNGNGCPYuCNYCabSsVgnj8oPJQMHGgdpHKxWSeP8NXgHjzL03uzi+TXUpCRJGMj8UuYP6X9I00dltOT+ZCx/TEuzD3iOJHNKhHC5qTpPxFPNJhS53E5XoyXc+jLb0cU9kkH8ifAN6QTS+qA+iSnscvdiHJRjta9K5cgEZl6fpDjlaNziKkb1JLvfUUPawikomrED+6FC4Fe/kbwRzSRDPpxNXMswmLDFUxKgNYDsx5wr3QWmyNy28QITm3e75nT4XPBqPdJfZlhaGn9mQNSVzBv7Ry5wxfZgRsG7zELmhyAJa8+rPWG4gGm+GsJfPlDkXkjl8Qr1GROg2UGdN34Y2lySSAkUJDnUcgW3xN+xOHVxb1/SO8shgw3/qItvC+6Urfllwzwn/CWn+V/lAx2tMpW+WrktJ9YZdL5LWxPFY5vCtbVMZavyDwCT6RmyyZ3NGW+ovmh80UljprUkkjqoUNgKSQ53dY0h2HWypi6z6iwq3dSErR0gW+aNqFKrkcMxJY8RDug9WgyrXefu98aUHkcZiF2k+5dDxNmQqqk9Y55568jGRpNlkEhKgwyepjIvcWt3FOXzMAtSt5SrmkQMtY98ofmPjErSBZ6VKjmZcs+DekcbYP2g7CQeYBjLk8z6VhV8iPfD0ON1CqgcsKn8DDfdaB0Sa6oV7okjpQNSiRzTDpKs8tKQAWakM0lm2cvtiXbj4fklXapSZiSC4xB++kErdKaYefMQOspw02kHxgveKev3CDsxY6gi2o6vfESXKJeCNtT1DHK5ruM2alIOtzwGfyiy0KSyY36HXZ0coLIquvy8IWvatdTrs85qF5SjsIOJD9xVyixJUsJSAAzRCvy6haZC5RYFQ6pNcKxVCu4+DwGeYWHZK7unRMAY1AVALcdsc7xuCWQqjE64aFTQiWgqKUHCkEEgAFgCA5rUHwgfbQ+xjGRUk07nQUopqzEFGjSEkhVY1tVxSyGr3QdtLVfvq3OBCrwQpyklSRTEGwUz6xIB7niYTlJlqtKEUJtvsCkTMAzPZ35seEfUF2WFMmTKlI7MuWhA4ISEjyilv+jqnKStEozFgMEhncvhoSHoFcGJLZxd1jtKZiErQXSoAihBrtBqC7gg5EERo03cxq8N06R6BGER6IMK2NYj3kjFJmjahY8DEkiPFpcEbQRzESeKFkFly/iT6COEvq2iXXKa3iRGi7RhmAbF+Sh8o5W2a1oV+WcD4wmd5CDa9++I/3ffRRZ1SUA4wuZyJf1gVZZn7QgYSWPEgt5PBnRmWMc8gOsLIc5AEAiItlsS124hFSCFKbUnIk84YV8mzkatrSSXC5103sp+xuS5cE7MwfQwlyZbFB2LHoYsXTGyKFlWk6g/nFfzFp6IgJOPEkhT0DM4w63rAK31Gns+bWHiu/1HvRUYVWgN/5UndUfpDYkMtszX63Qp6PTPeTwA1EKd88+UMyB72mRau2nnDUdP5MGt9X8dAkZe364RHSKV3/APMTWpSIBRUvt+iI9F3ByVit/aCkC1IV+c+JP6QnXinqoGzGnkVD0h49oyWWlX5knmEfOEu8cuC1eJJ9YTqLNnWYOXyqb7hx0dmj7dLJAOOSrPLrIxQ/WaqU5tRDmihsfzitbiUPtFjJyUgJPdLbnFm2clQJ2uX2tmG1ahDlN9k5rGRtO3vJtGJQPvAk7mFNXg0ZHX7ODVs6mpz1+MZBLidihtIpbGUxf3QrwUoRFtqveA/lln+kQQ0ls5QJIOYStPJT+sDbb9w/4afBx6RlyeZ9J2fnQh4Nff8Ao9u+1ET0jYvxqINqvieS2FNYWrPSePjHmIPWecelAY9rX3wXea0Zz+0qa7DtwJk22TUKHXGTs2UM1/2lWJBBNU+phTtMw9KsMPoCGq+V9SSdqP8Ab84Im7PMx91XWQFt05RQrrGG/wBmFzNKNoU+JdA70SDTmXMLMmzKnKEtOayB8zyi27BZRLlpQAwAA5RenzKVnpE7ARztAOFgWJYOMw5AJG+O0c7RKKkqAJSSKEVIOojgYuwK1FjSq7SlDyWBZRGMY0uTXEDUh67YrqwXTaRaAoiUEv1gjpEg7SE4sI5DgYtu2JmLQy5YDAlSgoFJ+AdptdWZtcJpmK+0hAIAFVE1pmABrpVxqEZlZ7srcGbeFW/G7ea7xV0yu0qXgSWBYmgOrYQzwKsejZCguZMUtsgctz7Whu0tQ04l2cUObjaO6F+y2lwUEuRrJ8DvbVFL7kchhU1N3kFbBpFKsCkT5stUwAlCQjDiCpgbEMRAonGMx2otS5bSiZJC5ZBQtUxYbVjWpTKGpQJLjUXEfPF+WvHMQhJoh1q4lgkHuD8obvZvpj9kWZU4noJhBevUWzY+BDBXAHa7lOpayYpWwUpwlOOqLnj2OdmtKZiQtCkrSclJIUk8CKGOkNGPax5GEtnHk2YEhzQQq2u912pZRJpKTRS9ROxO2JKtlO3olpszctXgTHK/qWhe8pVzAMFL5sTTZwzZSvOIF/yiVJUNctB5CFG8zvsNUTjF934LH0YPvZ9aHo1NtdH1yje77SZV5lg2NBDciPKI2iCiZhI+9Jkl9jUeOlrRhvCUQc6cwYYjmkchXVpyXd0X9BzSolUmZiqcBHCKtSHQeCflFtXvIKpS/hMVJKLIPBuRgFdDmzX8p+I76OEdKp/vSUnk2e3OG8PjTqDDyyhH0Ym++lb5B8G+UO8sVlknUKatcHg+yZeJjapb3rYL6ogmijtz/URPxRwQRjI3R6LsClG5XftNl9UH4fCv+mEW8T1VfED4JiyvabJBkE/X3/nFa2wuhR3JPh+kL1dTosE/kx7g9cU/Cuwr2TEj+opi07K7GmVWzcK1p4ly0U/YJrSJKvwTH/lUVeoixLl0kTNKwlwEsz5gVbjQeMHpSyt4GRjoPfb5OXW/qMSgoFkmmpzWMiB9tGsVjIOZuRUuktlWUyytJSrFNod+E+kCLwkEJl/A3JR+cWH7QSZnREoKarFd4hWtNl6qcQY4TyLGM2Wtju9m4i1CC8erFkySJoO9J8oPyULVOZLUV6xDMioUwZ2FQ7pZ6ZjOC92TB06hBI2bsZe0pvci+VyRarjmdIaioHlDDbrvUqRIycJbwT8oy01KDtgubKTJRDO4kjAjVk2gPcN3qTaJSiRRXmDFmAQi2aXhmo+IQ+JyiFZLImbbeZrhjGjaIN8X3JssvpJywlOQGalHYkaz5a2jzlY9GDk92KuyTOmhCSpRYJDk8IrFV9y7VeEyUJQSUpJSdRCWxJmDUXIKVDIg7jBW89KDaUOkFKCRgSSCSSWCld7sMgxzivdG7V/6jNWMk0B/KBn3kkwhWqKpktEb1DCPD0nOf1Oy8OPoMN62NY7Kl4Q9CUundiIKqaq01NCyqV0aSE51O4Db57zDzbFCaW21oWpAe/Ls6JOJIAS9BmpSsxnmdfAcIW3m8hlWk1FasRhIZRfM1L5xvOOFJOyneaeTxLmyWdwTqcBwNbk5JGWcRrQkrUlNAEjEANZJYOdezYBxJJou5rfDjFbsSZc+kE6zLKpMxUsk1bJTH74IKVd474frh9rlQm1JBDfvJYOIH8yMj/CQd0VqUnMVz7yKluXjGGXXaCMxn9EMW1HKCxqNaC1bAU6v1LzLct97pt6sMqckyUjEsJLLVuKSykje0E7vnIYJSAkAUTlTaYpSyWhctSVJLKSeqoZg6j6HaIe7uvZcyWicggYnSpP4VJLKB2V8CIYjWbObxmz1Qd07oG39JAtM8U7ZrxYwLmykq6ILVhBQzsTk474K35/3KycyEnmmBVpT7uUdhUPGAy1Zs4W7oxs+C6DJoxaUo6MnXKw7jhP6ROvK0PaZKqUWkeIHrAO5JWNEgO3bD8CS0FLys5llBOWNJHcRBot2MjFRSnLnn1Y4W6dkNtIqMp7Y2YxyMXFeFlBYjUXin7wmJRPmJJCSFzBXefCK1S+zruMkgvdlpKfs6kljhWBzOcNdgvBSkyDrOIHuVWEu7ay5IP4yk98WDdksdEggAVPnqi8FcVxjtJ+L6sYAaRHQo9NuwmJkhFI1WnrjhE2FRY9oEh7MTw/uT84qdYdHFCfBxFzacS3sitz+h/0xTiB1B8KhyWPnApm1gZfK8yTd6v2U7lk8xKPzixdGLoSglQLhaQUnaE7eJJbcIra5y8iYNhT4pV/sEWno6olCDQe7QphUEKAYjYaEnfBqOnvmI7Quptd/omFvsidn1rjI6qll6Gmp4yDmVYW/aMypck5ss+IhHUnqjhFie0SX+zIOyYnxBiv8PVHePAxmSOt2e/lebAq09YcPUQUsKP2gDaPQQNUGw98GLuljpkK4eUEg8xfaK7PmxxRZEhCHzgwhXuk/W2BjEoDViUib7pjmDlDGpgxsjEgYhxHnDenIQmhVRDPKtwYOYiJdq4vaZ6cmxEIRK6RbOSpWFCXyFASos1KZjN4rHSy2zrVMlKLrmqSVlIDBCT2A+SUhz5lzWCmlt5CZaZ6cwC7HLrCj7NQB1HjHOWgpJBNG20CEF25MNwbW8ITquTOywmDp0KcZJdprNnsy8gqWRLThCAA34WAYpyJDbc67XgdofPQJk4MKrNdbUHKNrtOOXOJNSFKcamciAeitp66ztUrzMUSyZ7HWjFR7/T+yxbPKAPCAGl144piZdCEB2/MrLwbnBSTawAScgHPAVMJy5pmTFKObkn5RAPAUrzdR8Arc6giY5yDqf8qQ5fiQown3aDhK/wCEcTU8gfGGWYsmUQlsc4dGncFDrKO5KMSj3bYEWxSUgBHZlsE7TvO81J4xeBoSzqX5ImSZX3dYA8QT8oiKVHSRMZSSMyQPTyBiMtVSRk5+hER1Dz0N3ht0AtLzZkksywJgB1qQwLfwlz/lwm9JE25bWZdpkKGqbL5FQB5gkd8Hg7O5k42l8SlKPcOOmaGtXFCflACd+6G5avnDNp7LafLNOy3IwupkKmS1IQlSlY6JSHJoNQ88hF6n1MUwEvkRfd6hTRhf7rdNWnmDB7SOSVJFRSpJISlPxE0H0zwKuW6jLSMRClY8YSlTpBYABSx2y/3Zb/Fqg5OsWFploXh1pDAqf/Dl9lG9R2V2xdSUVmZ+Ijv1m0e3tpGtSGltLT1QCrtrJLdRJ7I1uRTZSKltE09YF3KyT4584sO8remYQmWnChAVMduspR92gqWS6qLWaAJzbFnCHbQFThQoxM4IFCaU5hjAJycszoNmUoUaby1z/wC9Qzc6yLOkgnqzaE5t1fV+UWbdv7urUUcorGwqHRzQMkqTh4BwPJ+JMWRc6gUEu7kK5jzhulocvtGSlUlJc+qTGizrcCNJo66TxjSzKp3RloIdJ3xawhfIg6WJeyTBsB/tUIpZOXfMHr/pi7r+BNlm7ku3pFGomPUa1AjgtB+cBqGxgM6cvE73GerOTuSeRUP9UWbohNxSZJfIdGRro/WG5gBFWXLMaYsbUkf1JMWZoMv3Mgk0dQoKpwk0O1yqL0XkA2iu0/FdLeg34Nof6p4RkSGGyMgu8Zm6BdP5b2JW5aD4t6xW8tLo4K/3RZ2myXsM3dhPJQisZJ6qviHn+sKVVmdDs2V6T/d6IG22QAiWrWVzUn+EJI84cri0elrsabRXGCrXRklgG+s4UbcPdJ3Tlj+aWk+kWDoQcV2qGxax4A+sXpLPyB7Rv8N/u/IVuJAMsxpeMvOkDbBb1S0Fo1NtUtVTnBszEyOsowQl3WpTF84CzLSEgvDXdU8LlIVtAiIq7Jm7IpzSGUoTU2htfRzRvSWCjuNH3ttjoifik59YpUlXcS3hg5wV0xkBpoCwhRU9ciQaPxFNbiA8mSsWZC1AAFLlqntKQ75EFKUF92+Mg+hwkpQTIUq3dFIWcOLG8vtJQxUHeoqKNSF2wTFSTQJVme2E+hg9eFkexrVrQpEzuJUk/wBx5QGuC6Ba54s4mS5eMLU6mIJAcpABGJR2OMidUO04xcb2Oc2nVqLEON8uGnL8haXpUAyJkpSMRCcQWhYzGYoc2fdHKUMKlYqMS9WyzrqoDyjteXs9mj/zDa6panOp3Cj4x2n2IlaceQYrAriIqH3PUjXzekoxf0jeAxMqacKvl/Z6JuCWqae0QJaHo2KpJ3kAE7OqNUL9rPV4qA9YL31N/dpBeilk/mWf9ogPefZT8UUgszVlo2jpZrQ6iNyyMtor3AmPLYMtQABiDZ14VhmcggDVqqxz3DbE6Ylj1lKffTwD+MWcbSPQnvRafM5pmRIsE0CdLKuz0ksngFJdohLSHdBfdlyjOldJ4HnFu8DUV04suTS27UzVy8S8ODE6U1WXNAHoniruSY2sFxsg0TJlGqgalWzpCetMO5VNiRGyL0kSUJUn3kxSUqc17SQS579TcTAW23zMmqqeAGW5tQ4Z74JKW87o52lTlGChfJe/dwxa78lSKSklS8samPBny4UeFq33gtbrWaGhd/Ekjk6fnxtK6ncNurjs35GONomAFOwDOuQ2GlNwmHhqiGhmnBaIkyE+7Uda1YRlkmmrPrqXt7OZhZRNxTVr1OW4CifIQx3pM6KSBrQhz8Z//a/CFizpwy+P/P8Atir1SNab3KUmvBe/4Cd2L6s7gD4/rFj6PzHl0H3UbvujPe5MVpd0zrzBtQT5fKLB0WtRMtILdgcc6Py8IZpaHK41Zvy6f0OFmyEb2g04fTxxsiqCOs8nDBDP4Gl6LAs80qoAgk8KPFCWcMGIqlSB/KrAfKLmve3YpE6XqMpYJzzSp27hFLTFsV66vuosqfxgNTU2dnZwl5Ht3Ka0c/J/SLE0LnnoCBRUtZKdilHD1FDYM+/dCHaZcoWhGBaiSlQWFapjMGYChc03Q8aJIBE3ASRjSCkmjLS6yH19UgHZE0smDxz31fuXV/kabTeUzEcM3CKMC2wbo8jTpDrw5lqgMH6oZtQYd0ZDJkBfSxD2Kf8AATyY+kVTIPVX3HxTFvX7LezThtlr/tMU/ZjRY/I/gISq6o39mPsSXeiPb/3Kt06X/UhY9IevZsp7DNGyYfFKYRbXWRO3LkHxWn1hx9mKibPaEjUpJHeCPSLUtV4F9oL5U/FdF+TqjsrjWUuojyUT1wc6v4xpJVUQc55Mh35OZAA1nyhz0XU9llfCISr7lEgECgPfDjoev9kl7qciYpB5sPUXYQo6d2VM2WtierMLMcNQSOsdmfhA7RZQm2MSyx6NS0DhVYzr94iDWmkgS0zSAKEkZfeq/GohU9n9tAnTJR+8kLGx0OFN/CoH+GMmSd34nb0WnhVJcLWDVy2JlKT0YnYalBwspIC2oqnaKdzkbDEK2rsqz+0XdOQ+sWeXNSDtKpKifCCFrWuW0xGaKkO2JOsE7NvzAblP0tlJGNRVLQczh6QJJyCgGUBmHrF4TysJ4uhKpLfXIDJk2Yrayz1oIHZRNnSlA7OimN/bHRVlWXK1Y1bSlKVU24QAeUFpUwTk4pZlzUvQpUXpqZiU97RwvdYRLLviIZNdu41YRDk2xZRSQnW5Dlxt/WB15GieMFpw+ccE2IzQtAHWZKgaNTESMncgFi4FCC7hmI5tBaWKcIbstOYvzZmFeLNi4EFZlANhy1QNtl3qRUsdR2pJGSgcsi2osa0ME5SXlocnsp3auEXnwGqFS7bWjIxT3+ceTEhs2PcecdZklOsA8a+ceAAahyEVuMO7VhuuG14rKhSlCgKSokAdQsKn8rb4ISFDtBjSmvgzc4Q0SStaEDMkAba6xwzh9EoJSAkAJAYCmQyzbVvBgkXxMjEQUHa+pDtE3ChSjTIDVnUkFwCWGojhEO7kdJNS9cSg53DrKqx+6lQ7WuNb3tXXKRRjvFQADmEnm8SdH0VWv8KWemay2onUlUeL4ZXd/fu5x0otGIYda1+AqfFQ5RAtdlKUSSaY0rI4BWH0Me3tNKp4A+4nL8yut6gd0MmmNzlP2ZGQlowPwAfxxHviqzbYbGVNzcp87v7f8Fa71++G9B8osDRLCZaSTViluBNeFYU7HdyEKkqcKJxBtYbbqrDncDBICWLKUHAApBoOxg4u09OXqxtsUygaJMxVIi2JYasb2mYkJNedIJczrA+2qShIV+IYVbC4IbveKOljqEa8BHJIp4ReqFoWjBnsbwim7XZlyysAJQAtaSPvdpQDmBVMzW2c0lNeHqQZ5ItCCdakHmRnDpopOIVNTmkhClajR8LfxEQhWqZ+7V+VJ7wBDrcJHTTQ5B6MlJyZQIY8nisGGxi7K8H9mhtlzQQ65YWrWpiXO2kZEGaly6SUhgwDtkKhtuffGQS7MmyLGtyHlTBtQocwYpWxFyfgI/pPyi7lgkHgYoywq99h+If3CKVuBqbKzVTy9TWaXk2j4JSuUwfOGX2Y24ITaQS1EEdxUPUQrJXil2gf+3J/lUgxvdspSbMZownpFLlYSFdXCEqxUUMQILbmLvHqeqGdoJKnNPjb0/A12OeVFaicya6jwjeS9KHl57BCBb9I5yUBAnlLBkpTglnwGJUDf+jW20p/c2hQOapmJCT/APYUgjuMMOS4nOKm7lpzS4O+GDRFLSG2KUPExXVzW6dIs4lz8CloZKMNcKEgABZbrHf8hDRo1pdKkSVCcti5IfWM6bhtgcZJsPODUTXTxDpXtBfkKeEVjd14/Z7QiYxISesBmUqBSpt7ExYN66RSrdLXOlPgCjLOIYapSlznkQUs8VveNnLlnOYcbv0hD/3JPmdhhJx/+SN8six7fOCpJXLU4KCUqGRBZiPryhPt0oTEHCO0kFSRrBFW73pu3BoOj+kZloVZ15KcyjsUaqRwVmPzfFEu7iVFRByWKZ9XYPCBOLgxjDzUoMFXPajLlKS5CkqIcEg7QxFcoOTryUZCVqIKnIdVcjU0aImk1lCZxmISyVEBTA4SVJEwM+w408tkR581rOkfmWfBPzi8lvO/MvSUXBKS0GmxXaJspKkIKukS7ALUAoEpWjEEmoIBY1ZSSARAteGQ6E1WpXvDmwDFKA1MVHIBLAkGqiEg7ovOZJVjSotiSpSCVYF4S+GYnJQ1V2wwyk2WYpRlTcAFShcuYqalzUAvhW34sQ1EtF0tzQxcVQkpZ/T4EQyOmVOWsdXo8Pf2kk7VdRSoAklKQGyDD9YZrfNSBglvhq5OZftE0GJRYAlgABhSM1EROlAx5TuBhvQzWQIXP2gjfq8I9EzlEyZKEQpkhi4cPmBQcYImmMxxbj9SDmi0jHPcVwJJ1Gquqnvqo90M1rtuBCxRwMquTqd2JbekxG0fS1klkAMxxMKFQUoOtgQSwHaERb0ndKoAPh1s5HIFQH8o4QSCvkJVqvxJbxDkyCakHkRU1/LBe7yBKUNqnJrkBhSKk7Fqz+8NsDXw6mArk1BU/wDhGqO89XR2X8yku2t1skf0+UWnkzTwcG43fcvf8GuiF3/abYlR7JmYjwS628BDfpwhsB3+bxB0BSiSoYiMXRmmt1EFVODCO/tEvBQkhQT95LE8su+PQVoXMrGVviY2y0WQtJLLlnYo+cMNxXmkBSQpyJiqAOatCNbZaimWVKJUqYOrkACxhxuSThXMCRhSFJJOsuPHKJQCusvfP+xuuufMmEpBwDeHMEFWJAcnEsjWcu6ONwpUcasBGpL7Bt73gklCjmX3DIRczbEKzSGSA7EnnrbyiodNUlFtnIfqiatQHxEqrzi5UWRRWSSA2QFTtiqdPLMRb7Qf8tRWrrZy5YoMs3ish/Z3+xru9RTnA9Gim0P4Q13ROackuwKK7GzIPHLvhUn2jEgVJZRZ+J1aocNDMKrXZAoBQU6SDUHqFvFoHDVjuLXZT8el/QNKmhz1gmpoxpXLuyjIMzLzRLOBISQlgCWrTOMgu6+YpGg2k90eUzhFEyZiRbZiSSFCYsJo4JxFgdlCaxeiECKEvnqXnN3Tz4q/WB1HdDmxoXlUj+n31IFltqgqYH6plrQrWcJIxEDawh19mkqz2xEyVaJaZps4T0WN6S1FTgpBYsutR96EMj3qx/mD+6Gr2XSTJK7aVe7SRIUgVURMAUVZ0CWSreQ0UUrK5pbSoxkpZZ2VvG7LOlXXKkuJMqXK/wAtCEeKQCYiW67lkO2e01HGGbANzjWBEK2UBOxzyi24uJzG8Upp4udZ5qQhUsOkkv1iCDkHGyvKEC2XlOLla3BNcqnUMv8AiLL0xudM+ZLSVKTVQSQWZxrcVFN0INzXCq0TVpm/uZSiFzQwNCQEoOSlKamwOdVb05q1i0oSylzGr2dKIsM5aqgzgJbh6hAxlL5EvLHcI2vK0CYhx9HWDEO2TglKUSnRLQ+FKSWD1JrmScyc4Grthq+up47YVmlKVzSpRlCKTB0+XimoS+F1pc5MAXJfUwBLwx3feSAVTE9lasNfuqfPgQX8DlACxShNngHIJUo7qYR4qglLmCTJnINUkoIUwbrYnYcQktlTe0WlFNWHMI5RvLg/T2ztet4viSs1LdxFUv4g8YhWq0BSEAZfNZB8hHBSMWdXCe92jhZWSpil3yo52xKgkh91JLPgwmluyCMi/c3ziEmcZcxWEkEMpJ1uWy8Y7C0I1BjwSPWI0xTrfDq3HJ8zHooipUuw9IvETQ1AsZjUd6e7MauGXOYYArQqhAbWCDV+6JMm8yKTB/EPUeogcqXFGfUjZ5EuYYizIkJWFBwQ31nHFZEQuQtJBm5FEIz8tpOvLwiZOUGzB70nzUYDi9BLlBKTXaMXKkdbLbZsxKnernEVKAD6qqFANxh+OSBqnKcjtZUpWvC1VEANhGZqabngneqzMwpHUQ+SQXYBgBr1nlEC7rRKkEqWvGrCQlKQ7E0cnLInnHhvCZjCyEy0j8Xj3wCWpv04uMFb78xr0NQlVtEsIIBlkup8RAI/SDntFu/HZ1ECiClzuBBMV9J0snonidJSlOFOAEgsRR3c7hHa8tNbXaUmWuZiQc0y0BCT8SiHi6klHdMR7OrOt8TLXmDJ1rSVqUTRBGHed0OehC3n2gzCEhSZShiIB1incYRk2VTsClO3DUgbydcZZbQnpMKUuDmo1JbXEKVhqrs5Tjbe+3h+C7lX5Z0UM2XwKwByescLTp7YpVFWhBP4UOR/SIqCQlPSLKQHDDwr9boGzLGQ5WoPqAqSYt8RgYbIp8ZP3/JcafafZBiWnGRkGSwz3kazFf8AtCvn7VN6SWlSUMkF2d0sAS3AQEVJUtCUJSUpGZVR+6OdsGDCFErLZOQkNuFTEOTY3QwFGjPejr3kJILNqz/5iZKvaanDhVhKHwkAAh6R3s93zFivVT+EBvrvjnPsol748k+I+o05u1kzjNtMxSipSlKUakkkkk7S8ZHnTRkRaI0k0fT0UHponDec/wDzQeeExfSywih/aD/3807cB/pHyj09DmNiP58l+l9UCZw/aF/Esc3g77OLu6WcsdKZYTKxFKc5lWbCaEJqTQs42wDtH/cHeoeLfOJOiyf2qS5YYw52CuJu54GtDYx67L/b0uXrZLyUtUxCk1lpT1xkrENmrbEW2TSQyiWYA9xf6MRJFqXLKUSD0iVLON2dKDh6wUPV68YlWtNI9vXOWlGz0ELTW7ykIKgwJfVwbkRSEZVoVhwiiQSyQAlO8sKahD5puSZK3JLAqruY+QHKKzm3kgCqhwFfKItyGKM0lmSSqINsnACOK7yeiWHxKA8M4izLOV5zE9zepiYw5jSU5/Suh7Yp6k41imIGWk7+qVNwBEEb5nHBLQ5LMNuQb64CIUiyHFLdTpQXAfLM0HGJluQ6pZ7uSqwR2uNUac405J6+7nYJ6yuNO4FoiqUykjaD5UiVZ5RUWAcnFu4kvQMHLnKOpsqXcsW++Xb+Aep8IG5JamkqUqmUTRMxh8o8XMJjqojUO8/IZeMawNzSHVhk9TiUk/XzjT7MHeJBUNo8o16UR5TfBEOhRWtjmiztUUMbiSTHawyulVhTqzOoDaY7WmYnsookZk5qO0/KLJviejTov6UiKzazzMaqMarm7I4mZBEuZ6U4xyRIlqD1JHCJElRmK6o4qV1iPTwiAIJWKxzwOqhgrIqDCnHjE34C9SStdnO0T0h+qpRyxKy7hHeXayJJUW2JHh9cImruxc5SZIIxFSUvmHNO4VhsPskWtISuelITqSly+8kxOYhPG0Y5Sl6iFYJieiUCoJJd48kJwgiUCpR++aAcIkyLChJZnIeprUQyaOWGXMnWcLS6ZhUFDVQFo9Yiri4U1cVJF0kVUojhTxidZ7IkdlLnbUnnF22DRyypSCLPLf4UnxaCEuxyk5S0jgAItumbLaqekfuUhKuqcrsyph34S3OIlnupXSFcxJH4XyalfEcxFzXteiGKUgNrIau4cYq3S/SMLUESz2cTnU5IJbe4HCIbUQ+Dr1cVPdUbLi+REt94plhszs+eyF202krLmNVqfOOK1xGcs3ob0acaKsj14yOGOMi1olfiH0ne2kCZRws5bVFO6dzHtOL8SEnz+UOd8zsc9R3tyhK03T72WdsseClRFRWjc5fYkv8AK8mB5i/eA70+Qglo0ALSkkgBPSKrRsKVV5kQLEskpIDvhb0g1apIkgSx21kYjTMnsg7BlTOp4UhHeZtbXqqlFLi00Mk/TyTZsCklalJWy0hFZktWEHC7CjOHIqN8cbz9ssvKTZZh3zpiJYf4ZYWT/MIR5y8Sj4CnZqH72fhwqPM7Cey6jQfX1vgvw0crvPJBG/8ATa02kFKsEtCgQUy0aiGIKlkqZtjQuJld314RMnmhBLnM/XoKRGFDl4euZ8oskkSmcJiWoRz9BEWbZgRT5DxggpW5th2d51bohWhWf6690SQ3c73LLZSlbBh519PGDGJwH1OYH3cPdg61En0HlBzR+wdLOCT2U9ZRH4U1pvNAOMBmdNgYbtCK55+vQJy7AiTZ3WHWtnDswzCBtqK8DsDhZ9o1n63CCmkVtxTCNSaMMn1twDDuhYtE3ErhAkt53NKVT4FNc2dl2lZyoPGNFuQanKPZJiQqo1VBgmSE23PNsjEvlEiVKLgCpJAA2knVGpljhWG7Qm6QSq0LFEuEcdZ9OcSs8irairnSZcabPZQkqZRDqO05kHd+kKk+dsyhi0svIk4dvlCnNmR565DVOThSszCp4J3HYBMWXqySd2JTIRv7Swe6BUqv0PmDDZorKopWt97tLFBXUVzEH/4zEPkCU75m18BJmS5aQAkHEQBqFB4JPOOl9TgOhFVYcQqWDhiaDjHGzDpLWs6k9XuTmeSTzjkpRXIEw197MJwkHt1HmIHDObYpjtIx5eqZOl2hQmoL0C0FhQUUDkIuIg5ikU1NlqwhQSUkNmR1iM2EXbJTiQk7Ug8xDGpzlfVHzxbL2Mu0TUqT2ZkxNNylDLug9o1fqEqsyqhpzZbaesAdMLAU261ZN0yzmNfWYc47XXZWloLjqzZaiXZgSn9YqjWrxTpp+Hv7l8WG9wUUBNSNQjhbJ61CpYbBHK4UpCJg2LPl+kDtJbdgSwNTl9fWqJbMijSdSaihR0z0gwvKQescyNQyp6d8IpMMF5XUVHE9S1NdcqQHtVkKaBjnVw1M4Go3d2dxhlSoUlCHmQJi4jLXHe0yFJDlu4g55RDJeL6galW57jjI6psSiHY8oyPC++W6slS3GsnzgP7SrFgTZD94omg9ykkf3RkZE1vpOe2K/wDLh59GB7jlBSQcmYPszc9yX72iHbbz6WdiyBdQGwVCG2HC54mMjI9SVojG1ZN4qSfC3S/qDbwOGYtqF2bVSgHMf0743tcjGjq0UmgOT7QePrGRkEZmgoTQSGFRTUw+iI1Usvu3eW0xkZEniHOnOaZt4fKNUWCjqL+XLXGRkQeCkuSGA2AQ46MWYSrMqac1kt8MvV3rbkIyMhdnYwSsl5CvbJrknWT5mBUmMjI9T+kjGO9VIkhPONsWX15RkZFgXAkWWzGYtCEs61BI4ktriz7XITIlJkpoEADv1mPIyJjxBS/2JFcXtaMUxR3sO6kCppjIyIiM4h2idZFd/wBb3hyuf3VlKzsoODkc1L8IyMiJHqX0270ALJeBlibQF0N3qIT5YoI3VeZ6FykEJmpoSdm3XHsZHoq3vuFsarpvvXVBu8LWDZJXVGPrF60elIsS4b6xSJO3Ah86sGjIyCo5mtl9yn9PJ5l3jaAw6ykqzP3kJzDsYhXZbCZEx0gsZe0dnI8Y8jIojZkvkJ/t6ouW7rxUUTMQH3TzBhdvW3FanIBD0d9jRkZF0BwUFdsWbzvEirBw1avSFm1XiS7AAdbb97MxkZFWb0VaJCnWskEUrh/pDRLui78Zc5CMjI8Ky4hsS0ijmMjIyPA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3" name="Picture 9" descr="http://wwwdelivery.superstock.com/WI/223/1589/PreviewComp/SuperStock_1589-8115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885" y="4410074"/>
            <a:ext cx="3677140" cy="244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http://us.cdn3.123rf.com/168nwm/mdmfotos/mdmfotos1008/mdmfotos100800046/7475729-two-young-latin-women-talking-at-a-bus-stop-after-shopp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921249"/>
            <a:ext cx="2667000" cy="179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3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763372" y="4382869"/>
            <a:ext cx="1328312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  <a:endParaRPr lang="en-US" sz="2000" dirty="0"/>
          </a:p>
        </p:txBody>
      </p:sp>
      <p:pic>
        <p:nvPicPr>
          <p:cNvPr id="9" name="Picture 6" descr="C:\cygwin\home\mernst\sync\verigames-images\check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92" y="4558585"/>
            <a:ext cx="1413986" cy="141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972207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Verified software</a:t>
            </a:r>
          </a:p>
          <a:p>
            <a:r>
              <a:rPr lang="en-US" sz="2000" dirty="0" smtClean="0"/>
              <a:t>(with proof/</a:t>
            </a:r>
            <a:br>
              <a:rPr lang="en-US" sz="2000" dirty="0" smtClean="0"/>
            </a:br>
            <a:r>
              <a:rPr lang="en-US" sz="2000" dirty="0" smtClean="0"/>
              <a:t>annotations)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4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sp>
        <p:nvSpPr>
          <p:cNvPr id="20" name="Rounded Rectangular Callout 19"/>
          <p:cNvSpPr/>
          <p:nvPr/>
        </p:nvSpPr>
        <p:spPr>
          <a:xfrm>
            <a:off x="3429000" y="2317954"/>
            <a:ext cx="1693728" cy="1307692"/>
          </a:xfrm>
          <a:prstGeom prst="wedgeRoundRectCallout">
            <a:avLst>
              <a:gd name="adj1" fmla="val 105674"/>
              <a:gd name="adj2" fmla="val -53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3429000" y="2317845"/>
            <a:ext cx="1693728" cy="1307692"/>
          </a:xfrm>
          <a:prstGeom prst="wedgeRoundRectCallout">
            <a:avLst>
              <a:gd name="adj1" fmla="val -121556"/>
              <a:gd name="adj2" fmla="val -52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Encodes a constraint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4728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5" grpId="0"/>
      <p:bldP spid="16" grpId="0"/>
      <p:bldP spid="17" grpId="0" animBg="1"/>
      <p:bldP spid="18" grpId="0"/>
      <p:bldP spid="20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 Jam game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2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C:\cygwin\home\mernst\sync\verigames-images\annotated_co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0" y="4191000"/>
            <a:ext cx="2041930" cy="263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:\cygwin\home\mernst\sync\verigames-images\original_co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85" y="152400"/>
            <a:ext cx="2057399" cy="26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:\cygwin\home\mernst\sync\verigames-images\new_gam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414" y="186652"/>
            <a:ext cx="2911186" cy="217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:\cygwin\home\mernst\sync\verigames-images\completed_gam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384" y="4383117"/>
            <a:ext cx="2897216" cy="217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00484" y="161717"/>
            <a:ext cx="718466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57800" y="186652"/>
            <a:ext cx="803425" cy="40011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Game</a:t>
            </a:r>
            <a:endParaRPr lang="en-US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4413339" y="4382869"/>
            <a:ext cx="1678345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sz="2000" dirty="0" smtClean="0"/>
              <a:t>Completed</a:t>
            </a:r>
            <a:br>
              <a:rPr lang="en-US" sz="2000" dirty="0" smtClean="0"/>
            </a:br>
            <a:r>
              <a:rPr lang="en-US" sz="2000" dirty="0" smtClean="0"/>
              <a:t>game</a:t>
            </a:r>
          </a:p>
          <a:p>
            <a:pPr algn="r"/>
            <a:r>
              <a:rPr lang="en-US" sz="2000" u="sng" dirty="0" smtClean="0">
                <a:solidFill>
                  <a:srgbClr val="FF0000"/>
                </a:solidFill>
              </a:rPr>
              <a:t>with </a:t>
            </a:r>
            <a:r>
              <a:rPr lang="en-US" sz="2000" u="sng" dirty="0" err="1" smtClean="0">
                <a:solidFill>
                  <a:srgbClr val="FF0000"/>
                </a:solidFill>
              </a:rPr>
              <a:t>buzzsaws</a:t>
            </a:r>
            <a:endParaRPr lang="en-US" sz="2000" u="sng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66800" y="2971800"/>
            <a:ext cx="0" cy="99060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77891" y="1230868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971800" y="1174954"/>
            <a:ext cx="2362200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552720" y="2622754"/>
            <a:ext cx="0" cy="149204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886523" y="5638800"/>
            <a:ext cx="2523677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295400" y="3124200"/>
            <a:ext cx="1655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Highly-skilled,</a:t>
            </a:r>
            <a:br>
              <a:rPr lang="en-US" dirty="0" smtClean="0"/>
            </a:br>
            <a:r>
              <a:rPr lang="en-US" dirty="0" smtClean="0"/>
              <a:t>expensive labor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13222" y="2895600"/>
            <a:ext cx="671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</a:t>
            </a:r>
            <a:br>
              <a:rPr lang="en-US" dirty="0" smtClean="0"/>
            </a:br>
            <a:r>
              <a:rPr lang="en-US" dirty="0" smtClean="0"/>
              <a:t>labor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50746" y="4230469"/>
            <a:ext cx="1630126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Bug detected,</a:t>
            </a:r>
            <a:br>
              <a:rPr lang="en-US" sz="2000" dirty="0" smtClean="0"/>
            </a:br>
            <a:r>
              <a:rPr lang="en-US" sz="2000" dirty="0" smtClean="0"/>
              <a:t>notify</a:t>
            </a:r>
            <a:br>
              <a:rPr lang="en-US" sz="2000" dirty="0" smtClean="0"/>
            </a:br>
            <a:r>
              <a:rPr lang="en-US" sz="2000" dirty="0" smtClean="0"/>
              <a:t>programmer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3618" y="5678269"/>
            <a:ext cx="1194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Automatic</a:t>
            </a:r>
            <a:br>
              <a:rPr lang="en-US" dirty="0" smtClean="0"/>
            </a:br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098" name="Picture 2" descr="C:\cygwin\home\mernst\sync\verigames-images\bu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9" y="4947408"/>
            <a:ext cx="1846710" cy="116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cygwin\home\mernst\sync\verigames-images\programme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717" y="5747500"/>
            <a:ext cx="114300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14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 ↔ game correspondence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Pipe ↔ a variable</a:t>
            </a:r>
          </a:p>
          <a:p>
            <a:pPr marL="0" indent="0">
              <a:buNone/>
            </a:pPr>
            <a:r>
              <a:rPr lang="en-US" dirty="0" smtClean="0"/>
              <a:t>Pipe width ↔ a property of the variable (type)</a:t>
            </a:r>
          </a:p>
          <a:p>
            <a:pPr marL="0" indent="0">
              <a:buNone/>
            </a:pPr>
            <a:r>
              <a:rPr lang="en-US" dirty="0" smtClean="0"/>
              <a:t>Ball ↔ a value</a:t>
            </a:r>
          </a:p>
          <a:p>
            <a:pPr marL="0" indent="0">
              <a:buNone/>
            </a:pPr>
            <a:r>
              <a:rPr lang="en-US" dirty="0" smtClean="0"/>
              <a:t>Ball size ↔ a property of the value</a:t>
            </a:r>
          </a:p>
          <a:p>
            <a:pPr marL="0" indent="0">
              <a:buNone/>
            </a:pPr>
            <a:r>
              <a:rPr lang="en-US" dirty="0" smtClean="0"/>
              <a:t>Pinch point ↔ requirement</a:t>
            </a:r>
          </a:p>
          <a:p>
            <a:pPr marL="0" indent="0">
              <a:buNone/>
            </a:pPr>
            <a:r>
              <a:rPr lang="en-US" dirty="0" err="1" smtClean="0"/>
              <a:t>Unmodifiable</a:t>
            </a:r>
            <a:r>
              <a:rPr lang="en-US" dirty="0" smtClean="0"/>
              <a:t> pipe/ball ↔ requirement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1219200"/>
            <a:ext cx="204787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943225"/>
            <a:ext cx="5810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276600"/>
            <a:ext cx="762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066800"/>
            <a:ext cx="1971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Idea: dataflow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378</Words>
  <Application>Microsoft Office PowerPoint</Application>
  <PresentationFormat>On-screen Show (4:3)</PresentationFormat>
  <Paragraphs>90</Paragraphs>
  <Slides>14</Slides>
  <Notes>1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Verification games: Crowd-sourced software verification</vt:lpstr>
      <vt:lpstr>Angry Birds</vt:lpstr>
      <vt:lpstr>Software verification</vt:lpstr>
      <vt:lpstr>Which is more fun?</vt:lpstr>
      <vt:lpstr>Crowd-sourced software verification</vt:lpstr>
      <vt:lpstr>PowerPoint Presentation</vt:lpstr>
      <vt:lpstr>Pipe Jam game demo</vt:lpstr>
      <vt:lpstr>PowerPoint Presentation</vt:lpstr>
      <vt:lpstr>Program ↔ game correspondence</vt:lpstr>
      <vt:lpstr>Example:  encryption</vt:lpstr>
      <vt:lpstr>Example:  null pointer errors</vt:lpstr>
      <vt:lpstr>Other examples</vt:lpstr>
      <vt:lpstr>Challenges</vt:lpstr>
      <vt:lpstr>Contributions</vt:lpstr>
    </vt:vector>
  </TitlesOfParts>
  <Company>UW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cse</dc:creator>
  <cp:lastModifiedBy>cse</cp:lastModifiedBy>
  <cp:revision>24</cp:revision>
  <dcterms:created xsi:type="dcterms:W3CDTF">2011-10-14T20:44:07Z</dcterms:created>
  <dcterms:modified xsi:type="dcterms:W3CDTF">2011-10-20T18:59:10Z</dcterms:modified>
</cp:coreProperties>
</file>